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72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№9-дәріс: Функцияны туынды арқылы зерттеу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Монотондық, экстремум, дөңестік, асимптоталар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Функцияны зерттеу алгоритмі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pPr lvl="1"/>
            <a:r>
              <a:t>1. Анықталу облысы</a:t>
            </a:r>
          </a:p>
          <a:p>
            <a:pPr lvl="1"/>
            <a:r>
              <a:t>2. Туынды: f'(x)</a:t>
            </a:r>
          </a:p>
          <a:p>
            <a:pPr lvl="1"/>
            <a:r>
              <a:t>3. Монотондық интервалдары</a:t>
            </a:r>
          </a:p>
          <a:p>
            <a:pPr lvl="1"/>
            <a:r>
              <a:t>4. Экстремум нүктелері</a:t>
            </a:r>
          </a:p>
          <a:p>
            <a:pPr lvl="1"/>
            <a:r>
              <a:t>5. Екінші туынды: f''(x)</a:t>
            </a:r>
          </a:p>
          <a:p>
            <a:pPr lvl="1"/>
            <a:r>
              <a:t>6. Дөңестік/ойыстық, иілу нүктелері</a:t>
            </a:r>
          </a:p>
          <a:p>
            <a:pPr lvl="1"/>
            <a:r>
              <a:t>7. Асимптоталар</a:t>
            </a:r>
          </a:p>
          <a:p>
            <a:pPr lvl="1"/>
            <a:r>
              <a:t>8. График эскизі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Өзіңді тексеруге арналған сұрақтар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pPr lvl="1"/>
            <a:r>
              <a:t>• Монотондық қалай анықталады?</a:t>
            </a:r>
          </a:p>
          <a:p>
            <a:pPr lvl="1"/>
            <a:r>
              <a:t>• Экстремумның қажетті шартын атаңыз.</a:t>
            </a:r>
          </a:p>
          <a:p>
            <a:pPr lvl="1"/>
            <a:r>
              <a:t>• Екінші туынды экстремумды қалай тексереді?</a:t>
            </a:r>
          </a:p>
          <a:p>
            <a:pPr lvl="1"/>
            <a:r>
              <a:t>• Дөңестік пен ойыстықтың айырмашылығы?</a:t>
            </a:r>
          </a:p>
          <a:p>
            <a:pPr lvl="1"/>
            <a:r>
              <a:t>• Иілу нүктесі деген не?</a:t>
            </a:r>
          </a:p>
          <a:p>
            <a:pPr lvl="1"/>
            <a:r>
              <a:t>• Асимптоталарды табу ережелері?</a:t>
            </a:r>
          </a:p>
          <a:p>
            <a:pPr lvl="1"/>
            <a:r>
              <a:t>• Функцияны зерттеу алгоритмінің қадамдары қандай?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Лекцияның мақсаты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Бұл</a:t>
            </a:r>
            <a:r>
              <a:rPr sz="2800" dirty="0"/>
              <a:t> </a:t>
            </a:r>
            <a:r>
              <a:rPr sz="2800" dirty="0" err="1"/>
              <a:t>дәрістің</a:t>
            </a:r>
            <a:r>
              <a:rPr sz="2800" dirty="0"/>
              <a:t> </a:t>
            </a:r>
            <a:r>
              <a:rPr sz="2800" dirty="0" err="1"/>
              <a:t>мақсаты</a:t>
            </a:r>
            <a:r>
              <a:rPr sz="2800" dirty="0"/>
              <a:t> – </a:t>
            </a:r>
            <a:r>
              <a:rPr sz="2800" dirty="0" err="1"/>
              <a:t>функцияның</a:t>
            </a:r>
            <a:r>
              <a:rPr sz="2800" dirty="0"/>
              <a:t> </a:t>
            </a:r>
            <a:r>
              <a:rPr sz="2800" dirty="0" err="1"/>
              <a:t>монотондығын</a:t>
            </a:r>
            <a:r>
              <a:rPr sz="2800" dirty="0"/>
              <a:t>, </a:t>
            </a:r>
            <a:r>
              <a:rPr sz="2800" dirty="0" err="1"/>
              <a:t>экстремумын</a:t>
            </a:r>
            <a:r>
              <a:rPr sz="2800" dirty="0"/>
              <a:t>, </a:t>
            </a:r>
            <a:r>
              <a:rPr sz="2800" dirty="0" err="1"/>
              <a:t>дөңестігі</a:t>
            </a:r>
            <a:r>
              <a:rPr sz="2800" dirty="0"/>
              <a:t> </a:t>
            </a:r>
            <a:r>
              <a:rPr sz="2800" dirty="0" err="1"/>
              <a:t>мен</a:t>
            </a:r>
            <a:r>
              <a:rPr sz="2800" dirty="0"/>
              <a:t> </a:t>
            </a:r>
            <a:r>
              <a:rPr sz="2800" dirty="0" err="1"/>
              <a:t>ойыстығын</a:t>
            </a:r>
            <a:r>
              <a:rPr sz="2800" dirty="0"/>
              <a:t>, </a:t>
            </a:r>
            <a:r>
              <a:rPr sz="2800" dirty="0" err="1"/>
              <a:t>иілу</a:t>
            </a:r>
            <a:r>
              <a:rPr sz="2800" dirty="0"/>
              <a:t> </a:t>
            </a:r>
            <a:r>
              <a:rPr sz="2800" dirty="0" err="1"/>
              <a:t>нүктелерін</a:t>
            </a:r>
            <a:r>
              <a:rPr sz="2800" dirty="0"/>
              <a:t> </a:t>
            </a:r>
            <a:r>
              <a:rPr sz="2800" dirty="0" err="1"/>
              <a:t>және</a:t>
            </a:r>
            <a:r>
              <a:rPr sz="2800" dirty="0"/>
              <a:t> </a:t>
            </a:r>
            <a:r>
              <a:rPr sz="2800" dirty="0" err="1"/>
              <a:t>асимптоталарын</a:t>
            </a:r>
            <a:r>
              <a:rPr sz="2800" dirty="0"/>
              <a:t> </a:t>
            </a:r>
            <a:r>
              <a:rPr sz="2800" dirty="0" err="1"/>
              <a:t>туынды</a:t>
            </a:r>
            <a:r>
              <a:rPr sz="2800" dirty="0"/>
              <a:t> </a:t>
            </a:r>
            <a:r>
              <a:rPr sz="2800" dirty="0" err="1"/>
              <a:t>арқылы</a:t>
            </a:r>
            <a:r>
              <a:rPr sz="2800" dirty="0"/>
              <a:t> </a:t>
            </a:r>
            <a:r>
              <a:rPr sz="2800" dirty="0" err="1"/>
              <a:t>анықтау</a:t>
            </a:r>
            <a:r>
              <a:rPr sz="2800" dirty="0"/>
              <a:t> </a:t>
            </a:r>
            <a:r>
              <a:rPr sz="2800" dirty="0" err="1"/>
              <a:t>әдістерін</a:t>
            </a:r>
            <a:r>
              <a:rPr sz="2800" dirty="0"/>
              <a:t> </a:t>
            </a:r>
            <a:r>
              <a:rPr sz="2800" dirty="0" err="1"/>
              <a:t>меңгерту</a:t>
            </a:r>
            <a:r>
              <a:rPr sz="2800" dirty="0"/>
              <a:t>; </a:t>
            </a:r>
            <a:r>
              <a:rPr sz="2800" dirty="0" err="1"/>
              <a:t>функцияны</a:t>
            </a:r>
            <a:r>
              <a:rPr sz="2800" dirty="0"/>
              <a:t> </a:t>
            </a:r>
            <a:r>
              <a:rPr sz="2800" dirty="0" err="1"/>
              <a:t>толық</a:t>
            </a:r>
            <a:r>
              <a:rPr sz="2800" dirty="0"/>
              <a:t> </a:t>
            </a:r>
            <a:r>
              <a:rPr sz="2800" dirty="0" err="1"/>
              <a:t>зерттеу</a:t>
            </a:r>
            <a:r>
              <a:rPr sz="2800" dirty="0"/>
              <a:t> </a:t>
            </a:r>
            <a:r>
              <a:rPr sz="2800" dirty="0" err="1"/>
              <a:t>алгоритмін</a:t>
            </a:r>
            <a:r>
              <a:rPr sz="2800" dirty="0"/>
              <a:t> </a:t>
            </a:r>
            <a:r>
              <a:rPr sz="2800" dirty="0" err="1"/>
              <a:t>қалыптастыру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Негізгі сұрақтар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2800" dirty="0"/>
          </a:p>
          <a:p>
            <a:pPr marL="457200" lvl="1" indent="0">
              <a:buNone/>
            </a:pPr>
            <a:r>
              <a:rPr sz="2400" dirty="0"/>
              <a:t>• </a:t>
            </a:r>
            <a:r>
              <a:rPr sz="2400" dirty="0" err="1"/>
              <a:t>Функцияның</a:t>
            </a:r>
            <a:r>
              <a:rPr sz="2400" dirty="0"/>
              <a:t> </a:t>
            </a:r>
            <a:r>
              <a:rPr sz="2400" dirty="0" err="1"/>
              <a:t>өсуі</a:t>
            </a:r>
            <a:r>
              <a:rPr sz="2400" dirty="0"/>
              <a:t> </a:t>
            </a:r>
            <a:r>
              <a:rPr sz="2400" dirty="0" err="1"/>
              <a:t>мен</a:t>
            </a:r>
            <a:r>
              <a:rPr sz="2400" dirty="0"/>
              <a:t> </a:t>
            </a:r>
            <a:r>
              <a:rPr sz="2400" dirty="0" err="1"/>
              <a:t>кемуі</a:t>
            </a:r>
            <a:endParaRPr sz="2400" dirty="0"/>
          </a:p>
          <a:p>
            <a:pPr marL="457200" lvl="1" indent="0">
              <a:buNone/>
            </a:pPr>
            <a:r>
              <a:rPr sz="2400" dirty="0"/>
              <a:t>• </a:t>
            </a:r>
            <a:r>
              <a:rPr sz="2400" dirty="0" err="1"/>
              <a:t>Экстремумның</a:t>
            </a:r>
            <a:r>
              <a:rPr sz="2400" dirty="0"/>
              <a:t> </a:t>
            </a:r>
            <a:r>
              <a:rPr sz="2400" dirty="0" err="1"/>
              <a:t>қажетті</a:t>
            </a:r>
            <a:r>
              <a:rPr sz="2400" dirty="0"/>
              <a:t> </a:t>
            </a:r>
            <a:r>
              <a:rPr sz="2400" dirty="0" err="1"/>
              <a:t>және</a:t>
            </a:r>
            <a:r>
              <a:rPr sz="2400" dirty="0"/>
              <a:t> </a:t>
            </a:r>
            <a:r>
              <a:rPr sz="2400" dirty="0" err="1"/>
              <a:t>жеткілікті</a:t>
            </a:r>
            <a:r>
              <a:rPr sz="2400" dirty="0"/>
              <a:t> </a:t>
            </a:r>
            <a:r>
              <a:rPr sz="2400" dirty="0" err="1"/>
              <a:t>шарттары</a:t>
            </a:r>
            <a:endParaRPr sz="2400" dirty="0"/>
          </a:p>
          <a:p>
            <a:pPr marL="457200" lvl="1" indent="0">
              <a:buNone/>
            </a:pPr>
            <a:r>
              <a:rPr sz="2400" dirty="0"/>
              <a:t>• </a:t>
            </a:r>
            <a:r>
              <a:rPr sz="2400" dirty="0" err="1"/>
              <a:t>Күдікті</a:t>
            </a:r>
            <a:r>
              <a:rPr sz="2400" dirty="0"/>
              <a:t> </a:t>
            </a:r>
            <a:r>
              <a:rPr sz="2400" dirty="0" err="1"/>
              <a:t>нүктелер</a:t>
            </a:r>
            <a:endParaRPr sz="2400" dirty="0"/>
          </a:p>
          <a:p>
            <a:pPr marL="457200" lvl="1" indent="0">
              <a:buNone/>
            </a:pPr>
            <a:r>
              <a:rPr sz="2400" dirty="0"/>
              <a:t>• </a:t>
            </a:r>
            <a:r>
              <a:rPr sz="2400" dirty="0" err="1"/>
              <a:t>Екінші</a:t>
            </a:r>
            <a:r>
              <a:rPr sz="2400" dirty="0"/>
              <a:t> </a:t>
            </a:r>
            <a:r>
              <a:rPr sz="2400" dirty="0" err="1"/>
              <a:t>ретті</a:t>
            </a:r>
            <a:r>
              <a:rPr sz="2400" dirty="0"/>
              <a:t> </a:t>
            </a:r>
            <a:r>
              <a:rPr sz="2400" dirty="0" err="1"/>
              <a:t>туынды</a:t>
            </a:r>
            <a:r>
              <a:rPr sz="2400" dirty="0"/>
              <a:t> </a:t>
            </a:r>
            <a:r>
              <a:rPr sz="2400" dirty="0" err="1"/>
              <a:t>және</a:t>
            </a:r>
            <a:r>
              <a:rPr sz="2400" dirty="0"/>
              <a:t> </a:t>
            </a:r>
            <a:r>
              <a:rPr sz="2400" dirty="0" err="1"/>
              <a:t>график</a:t>
            </a:r>
            <a:r>
              <a:rPr sz="2400" dirty="0"/>
              <a:t> </a:t>
            </a:r>
            <a:r>
              <a:rPr sz="2400" dirty="0" err="1"/>
              <a:t>пішіні</a:t>
            </a:r>
            <a:endParaRPr sz="2400" dirty="0"/>
          </a:p>
          <a:p>
            <a:pPr marL="457200" lvl="1" indent="0">
              <a:buNone/>
            </a:pPr>
            <a:r>
              <a:rPr sz="2400" dirty="0"/>
              <a:t>• </a:t>
            </a:r>
            <a:r>
              <a:rPr sz="2400" dirty="0" err="1"/>
              <a:t>Кесіндідегі</a:t>
            </a:r>
            <a:r>
              <a:rPr sz="2400" dirty="0"/>
              <a:t> </a:t>
            </a:r>
            <a:r>
              <a:rPr sz="2400" dirty="0" err="1"/>
              <a:t>ең</a:t>
            </a:r>
            <a:r>
              <a:rPr sz="2400" dirty="0"/>
              <a:t> </a:t>
            </a:r>
            <a:r>
              <a:rPr sz="2400" dirty="0" err="1"/>
              <a:t>үлкен</a:t>
            </a:r>
            <a:r>
              <a:rPr sz="2400" dirty="0"/>
              <a:t>/</a:t>
            </a:r>
            <a:r>
              <a:rPr sz="2400" dirty="0" err="1"/>
              <a:t>ең</a:t>
            </a:r>
            <a:r>
              <a:rPr sz="2400" dirty="0"/>
              <a:t> </a:t>
            </a:r>
            <a:r>
              <a:rPr sz="2400" dirty="0" err="1"/>
              <a:t>кіші</a:t>
            </a:r>
            <a:r>
              <a:rPr sz="2400" dirty="0"/>
              <a:t> </a:t>
            </a:r>
            <a:r>
              <a:rPr sz="2400" dirty="0" err="1"/>
              <a:t>мәндер</a:t>
            </a:r>
            <a:endParaRPr sz="2400" dirty="0"/>
          </a:p>
          <a:p>
            <a:pPr marL="457200" lvl="1" indent="0">
              <a:buNone/>
            </a:pPr>
            <a:r>
              <a:rPr sz="2400" dirty="0"/>
              <a:t>• </a:t>
            </a:r>
            <a:r>
              <a:rPr sz="2400" dirty="0" err="1"/>
              <a:t>Дөңестік</a:t>
            </a:r>
            <a:r>
              <a:rPr sz="2400" dirty="0"/>
              <a:t>, </a:t>
            </a:r>
            <a:r>
              <a:rPr sz="2400" dirty="0" err="1"/>
              <a:t>ойыстық</a:t>
            </a:r>
            <a:r>
              <a:rPr sz="2400" dirty="0"/>
              <a:t> </a:t>
            </a:r>
            <a:r>
              <a:rPr sz="2400" dirty="0" err="1"/>
              <a:t>және</a:t>
            </a:r>
            <a:r>
              <a:rPr sz="2400" dirty="0"/>
              <a:t> </a:t>
            </a:r>
            <a:r>
              <a:rPr sz="2400" dirty="0" err="1"/>
              <a:t>иілу</a:t>
            </a:r>
            <a:r>
              <a:rPr sz="2400" dirty="0"/>
              <a:t> </a:t>
            </a:r>
            <a:r>
              <a:rPr sz="2400" dirty="0" err="1"/>
              <a:t>нүктелері</a:t>
            </a:r>
            <a:endParaRPr sz="2400" dirty="0"/>
          </a:p>
          <a:p>
            <a:pPr marL="457200" lvl="1" indent="0">
              <a:buNone/>
            </a:pPr>
            <a:r>
              <a:rPr sz="2400" dirty="0"/>
              <a:t>• </a:t>
            </a:r>
            <a:r>
              <a:rPr sz="2400" dirty="0" err="1"/>
              <a:t>Вертикаль</a:t>
            </a:r>
            <a:r>
              <a:rPr sz="2400" dirty="0"/>
              <a:t>, </a:t>
            </a:r>
            <a:r>
              <a:rPr sz="2400" dirty="0" err="1"/>
              <a:t>горизонталь</a:t>
            </a:r>
            <a:r>
              <a:rPr sz="2400" dirty="0"/>
              <a:t>, </a:t>
            </a:r>
            <a:r>
              <a:rPr sz="2400" dirty="0" err="1"/>
              <a:t>көлбеу</a:t>
            </a:r>
            <a:r>
              <a:rPr sz="2400" dirty="0"/>
              <a:t> </a:t>
            </a:r>
            <a:r>
              <a:rPr sz="2400" dirty="0" err="1"/>
              <a:t>асимптоталар</a:t>
            </a:r>
            <a:endParaRPr sz="2400" dirty="0"/>
          </a:p>
          <a:p>
            <a:pPr marL="457200" lvl="1" indent="0">
              <a:buNone/>
            </a:pPr>
            <a:r>
              <a:rPr sz="2400" dirty="0"/>
              <a:t>• </a:t>
            </a:r>
            <a:r>
              <a:rPr sz="2400" dirty="0" err="1"/>
              <a:t>Функцияны</a:t>
            </a:r>
            <a:r>
              <a:rPr sz="2400" dirty="0"/>
              <a:t> </a:t>
            </a:r>
            <a:r>
              <a:rPr sz="2400" dirty="0" err="1"/>
              <a:t>зерттеу</a:t>
            </a:r>
            <a:r>
              <a:rPr sz="2400" dirty="0"/>
              <a:t> </a:t>
            </a:r>
            <a:r>
              <a:rPr sz="2400" dirty="0" err="1"/>
              <a:t>алгоритмі</a:t>
            </a:r>
            <a:endParaRPr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Қысқаша мазмұны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800" dirty="0" err="1"/>
              <a:t>Функцияның</a:t>
            </a:r>
            <a:r>
              <a:rPr sz="2800" dirty="0"/>
              <a:t> </a:t>
            </a:r>
            <a:r>
              <a:rPr sz="2800" dirty="0" err="1"/>
              <a:t>туындысын</a:t>
            </a:r>
            <a:r>
              <a:rPr sz="2800" dirty="0"/>
              <a:t> </a:t>
            </a:r>
            <a:r>
              <a:rPr sz="2800" dirty="0" err="1"/>
              <a:t>қолданып</a:t>
            </a:r>
            <a:r>
              <a:rPr sz="2800" dirty="0"/>
              <a:t> </a:t>
            </a:r>
            <a:r>
              <a:rPr sz="2800" dirty="0" err="1"/>
              <a:t>монотондықты</a:t>
            </a:r>
            <a:r>
              <a:rPr sz="2800" dirty="0"/>
              <a:t> </a:t>
            </a:r>
            <a:r>
              <a:rPr sz="2800" dirty="0" err="1"/>
              <a:t>анықтау</a:t>
            </a:r>
            <a:r>
              <a:rPr sz="2800" dirty="0"/>
              <a:t>, </a:t>
            </a:r>
            <a:r>
              <a:rPr sz="2800" dirty="0" err="1"/>
              <a:t>экстремумды</a:t>
            </a:r>
            <a:r>
              <a:rPr sz="2800" dirty="0"/>
              <a:t> </a:t>
            </a:r>
            <a:r>
              <a:rPr sz="2800" dirty="0" err="1"/>
              <a:t>табу</a:t>
            </a:r>
            <a:r>
              <a:rPr sz="2800" dirty="0"/>
              <a:t>, </a:t>
            </a:r>
            <a:r>
              <a:rPr sz="2800" dirty="0" err="1"/>
              <a:t>дөңестік</a:t>
            </a:r>
            <a:r>
              <a:rPr sz="2800" dirty="0"/>
              <a:t> </a:t>
            </a:r>
            <a:r>
              <a:rPr sz="2800" dirty="0" err="1"/>
              <a:t>пен</a:t>
            </a:r>
            <a:r>
              <a:rPr sz="2800" dirty="0"/>
              <a:t> </a:t>
            </a:r>
            <a:r>
              <a:rPr sz="2800" dirty="0" err="1"/>
              <a:t>ойыстықты</a:t>
            </a:r>
            <a:r>
              <a:rPr sz="2800" dirty="0"/>
              <a:t> </a:t>
            </a:r>
            <a:r>
              <a:rPr sz="2800" dirty="0" err="1"/>
              <a:t>зерттеу</a:t>
            </a:r>
            <a:r>
              <a:rPr sz="2800" dirty="0"/>
              <a:t>, </a:t>
            </a:r>
            <a:r>
              <a:rPr sz="2800" dirty="0" err="1"/>
              <a:t>иілу</a:t>
            </a:r>
            <a:r>
              <a:rPr sz="2800" dirty="0"/>
              <a:t> </a:t>
            </a:r>
            <a:r>
              <a:rPr sz="2800" dirty="0" err="1"/>
              <a:t>нүктелерін</a:t>
            </a:r>
            <a:r>
              <a:rPr sz="2800" dirty="0"/>
              <a:t> </a:t>
            </a:r>
            <a:r>
              <a:rPr sz="2800" dirty="0" err="1"/>
              <a:t>анықтау</a:t>
            </a:r>
            <a:r>
              <a:rPr sz="2800" dirty="0"/>
              <a:t>, </a:t>
            </a:r>
            <a:r>
              <a:rPr sz="2800" dirty="0" err="1"/>
              <a:t>сондай-ақ</a:t>
            </a:r>
            <a:r>
              <a:rPr sz="2800" dirty="0"/>
              <a:t> </a:t>
            </a:r>
            <a:r>
              <a:rPr sz="2800" dirty="0" err="1"/>
              <a:t>вертикаль</a:t>
            </a:r>
            <a:r>
              <a:rPr sz="2800" dirty="0"/>
              <a:t>, </a:t>
            </a:r>
            <a:r>
              <a:rPr sz="2800" dirty="0" err="1"/>
              <a:t>горизонталь</a:t>
            </a:r>
            <a:r>
              <a:rPr sz="2800" dirty="0"/>
              <a:t> </a:t>
            </a:r>
            <a:r>
              <a:rPr sz="2800" dirty="0" err="1"/>
              <a:t>және</a:t>
            </a:r>
            <a:r>
              <a:rPr sz="2800" dirty="0"/>
              <a:t> </a:t>
            </a:r>
            <a:r>
              <a:rPr sz="2800" dirty="0" err="1"/>
              <a:t>көлбеу</a:t>
            </a:r>
            <a:r>
              <a:rPr sz="2800" dirty="0"/>
              <a:t> </a:t>
            </a:r>
            <a:r>
              <a:rPr sz="2800" dirty="0" err="1"/>
              <a:t>асимптоталарды</a:t>
            </a:r>
            <a:r>
              <a:rPr sz="2800" dirty="0"/>
              <a:t> </a:t>
            </a:r>
            <a:r>
              <a:rPr sz="2800" dirty="0" err="1"/>
              <a:t>табу</a:t>
            </a:r>
            <a:r>
              <a:rPr sz="2800" dirty="0"/>
              <a:t> </a:t>
            </a:r>
            <a:r>
              <a:rPr sz="2800" dirty="0" err="1"/>
              <a:t>әдістері</a:t>
            </a:r>
            <a:r>
              <a:rPr sz="2800" dirty="0"/>
              <a:t> </a:t>
            </a:r>
            <a:r>
              <a:rPr sz="2800" dirty="0" err="1"/>
              <a:t>қарастырылады</a:t>
            </a:r>
            <a:r>
              <a:rPr sz="2800" dirty="0"/>
              <a:t>. </a:t>
            </a:r>
            <a:r>
              <a:rPr sz="2800" dirty="0" err="1"/>
              <a:t>Функцияны</a:t>
            </a:r>
            <a:r>
              <a:rPr sz="2800" dirty="0"/>
              <a:t> </a:t>
            </a:r>
            <a:r>
              <a:rPr sz="2800" dirty="0" err="1"/>
              <a:t>жан-жақты</a:t>
            </a:r>
            <a:r>
              <a:rPr sz="2800" dirty="0"/>
              <a:t> </a:t>
            </a:r>
            <a:r>
              <a:rPr sz="2800" dirty="0" err="1"/>
              <a:t>зерттеудің</a:t>
            </a:r>
            <a:r>
              <a:rPr sz="2800" dirty="0"/>
              <a:t> </a:t>
            </a:r>
            <a:r>
              <a:rPr sz="2800" dirty="0" err="1"/>
              <a:t>толық</a:t>
            </a:r>
            <a:r>
              <a:rPr sz="2800" dirty="0"/>
              <a:t> </a:t>
            </a:r>
            <a:r>
              <a:rPr sz="2800" dirty="0" err="1"/>
              <a:t>схемасы</a:t>
            </a:r>
            <a:r>
              <a:rPr sz="2800" dirty="0"/>
              <a:t> </a:t>
            </a:r>
            <a:r>
              <a:rPr sz="2800" dirty="0" err="1"/>
              <a:t>беріледі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Функцияның монотондығы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Туындының таңбасы арқылы анықталады:</a:t>
            </a:r>
          </a:p>
          <a:p>
            <a:pPr lvl="1"/>
            <a:r>
              <a:t>• f'(x) &gt; 0 → функция өседі</a:t>
            </a:r>
          </a:p>
          <a:p>
            <a:pPr lvl="1"/>
            <a:r>
              <a:t>• f'(x) &lt; 0 → функция кемиді</a:t>
            </a:r>
          </a:p>
          <a:p>
            <a:pPr lvl="1"/>
            <a:r>
              <a:t>• f'(x) = 0 → күдікті нүктелер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Экстремум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Экстремум – функция максимум немесе минимум қабылдайтын нүкте.</a:t>
            </a:r>
          </a:p>
          <a:p>
            <a:pPr lvl="1"/>
            <a:r>
              <a:t>• Қажетті шарт: f'(x₀) = 0</a:t>
            </a:r>
          </a:p>
          <a:p>
            <a:pPr lvl="1"/>
            <a:r>
              <a:t>• Жеткілікті шарт: f''(x₀) &gt; 0 → минимум</a:t>
            </a:r>
          </a:p>
          <a:p>
            <a:pPr lvl="1"/>
            <a:r>
              <a:t>• f''(x₀) &lt; 0 → максимум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241AC5E-2617-DA03-F663-826AF1F48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705" y="4506312"/>
            <a:ext cx="7630590" cy="126700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CCC18E-8976-C082-EFC2-ABFA770FE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76D7C8-BCBD-0B56-3E37-C6AEB0615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E6F057A-D0B3-8A23-5016-ED4AAB3E9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354"/>
            <a:ext cx="7516274" cy="659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869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Дөңестік және ойыстық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Екінші туынды арқылы анықталады:</a:t>
            </a:r>
          </a:p>
          <a:p>
            <a:pPr lvl="1"/>
            <a:r>
              <a:t>• f''(x) &gt; 0 → ойыстық</a:t>
            </a:r>
          </a:p>
          <a:p>
            <a:pPr lvl="1"/>
            <a:r>
              <a:t>• f''(x) &lt; 0 → дөңестік</a:t>
            </a:r>
          </a:p>
          <a:p>
            <a:pPr lvl="1"/>
            <a:r>
              <a:t>• Иілу нүктесі: f''(x₀)=0 және белгісі өзгереді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Асимптоталар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Асимптоталарды табу:</a:t>
            </a:r>
          </a:p>
          <a:p>
            <a:pPr lvl="1"/>
            <a:r>
              <a:t>• Вертикаль асимптота: x → a кезінде f(x) → ∞</a:t>
            </a:r>
          </a:p>
          <a:p>
            <a:pPr lvl="1"/>
            <a:r>
              <a:t>• Горизонталь асимптота: lim f(x) = b</a:t>
            </a:r>
          </a:p>
          <a:p>
            <a:pPr lvl="1"/>
            <a:r>
              <a:t>• Көлбеу асимптота: y = kx +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383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№9-дәріс: Функцияны туынды арқылы зерттеу</vt:lpstr>
      <vt:lpstr>Лекцияның мақсаты</vt:lpstr>
      <vt:lpstr>Негізгі сұрақтар</vt:lpstr>
      <vt:lpstr>Қысқаша мазмұны</vt:lpstr>
      <vt:lpstr>Функцияның монотондығы</vt:lpstr>
      <vt:lpstr>Экстремум</vt:lpstr>
      <vt:lpstr>Презентация PowerPoint</vt:lpstr>
      <vt:lpstr>Дөңестік және ойыстық</vt:lpstr>
      <vt:lpstr>Асимптоталар</vt:lpstr>
      <vt:lpstr>Функцияны зерттеу алгоритмі</vt:lpstr>
      <vt:lpstr>Өзіңді тексеруге арналған сұрақтар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Galiya Myrzabayeva</cp:lastModifiedBy>
  <cp:revision>2</cp:revision>
  <dcterms:created xsi:type="dcterms:W3CDTF">2013-01-27T09:14:16Z</dcterms:created>
  <dcterms:modified xsi:type="dcterms:W3CDTF">2025-11-16T22:56:02Z</dcterms:modified>
  <cp:category/>
</cp:coreProperties>
</file>